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8" r:id="rId3"/>
    <p:sldId id="279" r:id="rId4"/>
    <p:sldId id="260" r:id="rId5"/>
    <p:sldId id="271" r:id="rId6"/>
    <p:sldId id="265" r:id="rId7"/>
    <p:sldId id="264" r:id="rId8"/>
    <p:sldId id="276" r:id="rId9"/>
    <p:sldId id="270" r:id="rId10"/>
    <p:sldId id="272" r:id="rId11"/>
    <p:sldId id="273" r:id="rId12"/>
    <p:sldId id="268" r:id="rId13"/>
    <p:sldId id="274" r:id="rId14"/>
    <p:sldId id="275" r:id="rId15"/>
    <p:sldId id="277" r:id="rId16"/>
    <p:sldId id="282" r:id="rId17"/>
    <p:sldId id="281" r:id="rId18"/>
  </p:sldIdLst>
  <p:sldSz cx="12192000" cy="6858000"/>
  <p:notesSz cx="6858000" cy="9144000"/>
  <p:defaultTextStyle>
    <a:defPPr>
      <a:defRPr lang="en-US"/>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432" autoAdjust="0"/>
    <p:restoredTop sz="94660"/>
  </p:normalViewPr>
  <p:slideViewPr>
    <p:cSldViewPr snapToGrid="0">
      <p:cViewPr varScale="1">
        <p:scale>
          <a:sx n="49" d="100"/>
          <a:sy n="49" d="100"/>
        </p:scale>
        <p:origin x="-34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smtClean="0">
                <a:latin typeface="+mn-lt"/>
                <a:ea typeface="+mn-ea"/>
              </a:defRPr>
            </a:lvl1pPr>
          </a:lstStyle>
          <a:p>
            <a:pPr>
              <a:defRPr/>
            </a:pPr>
            <a:fld id="{E9891F98-FDC4-4F71-87A9-98D200804B01}" type="datetimeFigureOut">
              <a:rPr lang="zh-TW" altLang="en-US"/>
              <a:pPr>
                <a:defRPr/>
              </a:pPr>
              <a:t>2016/12/6</a:t>
            </a:fld>
            <a:endParaRPr lang="zh-TW"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smtClean="0">
                <a:latin typeface="+mn-lt"/>
                <a:ea typeface="+mn-ea"/>
              </a:defRPr>
            </a:lvl1pPr>
          </a:lstStyle>
          <a:p>
            <a:pPr>
              <a:defRPr/>
            </a:pPr>
            <a:fld id="{8185E840-DE5B-48C5-BF3C-AA1A97C74983}"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ADFCCF70-E7BE-4266-A762-77BC52ABD249}" type="datetime1">
              <a:rPr lang="en-GB" altLang="zh-TW"/>
              <a:pPr/>
              <a:t>06/12/2016</a:t>
            </a:fld>
            <a:endParaRPr lang="en-GB" altLang="zh-TW"/>
          </a:p>
        </p:txBody>
      </p:sp>
      <p:sp>
        <p:nvSpPr>
          <p:cNvPr id="5" name="Footer Placeholder 4"/>
          <p:cNvSpPr>
            <a:spLocks noGrp="1"/>
          </p:cNvSpPr>
          <p:nvPr>
            <p:ph type="ftr" sz="quarter" idx="11"/>
          </p:nvPr>
        </p:nvSpPr>
        <p:spPr/>
        <p:txBody>
          <a:bodyPr/>
          <a:lstStyle>
            <a:lvl1pPr>
              <a:defRPr/>
            </a:lvl1pPr>
          </a:lstStyle>
          <a:p>
            <a:endParaRPr lang="en-GB" altLang="zh-TW"/>
          </a:p>
        </p:txBody>
      </p:sp>
      <p:sp>
        <p:nvSpPr>
          <p:cNvPr id="6" name="Slide Number Placeholder 5"/>
          <p:cNvSpPr>
            <a:spLocks noGrp="1"/>
          </p:cNvSpPr>
          <p:nvPr>
            <p:ph type="sldNum" sz="quarter" idx="12"/>
          </p:nvPr>
        </p:nvSpPr>
        <p:spPr/>
        <p:txBody>
          <a:bodyPr/>
          <a:lstStyle>
            <a:lvl1pPr>
              <a:defRPr/>
            </a:lvl1pPr>
          </a:lstStyle>
          <a:p>
            <a:fld id="{A3256CDC-E130-456C-AAA9-7B15EA13BB0E}" type="slidenum">
              <a:rPr lang="en-GB" altLang="zh-TW"/>
              <a:pPr/>
              <a:t>‹#›</a:t>
            </a:fld>
            <a:endParaRPr lang="en-GB"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27776550-8A96-4C89-BCEA-D996BF22BB7B}" type="datetime1">
              <a:rPr lang="en-GB" altLang="zh-TW"/>
              <a:pPr/>
              <a:t>06/12/2016</a:t>
            </a:fld>
            <a:endParaRPr lang="en-GB" altLang="zh-TW"/>
          </a:p>
        </p:txBody>
      </p:sp>
      <p:sp>
        <p:nvSpPr>
          <p:cNvPr id="5" name="Footer Placeholder 4"/>
          <p:cNvSpPr>
            <a:spLocks noGrp="1"/>
          </p:cNvSpPr>
          <p:nvPr>
            <p:ph type="ftr" sz="quarter" idx="11"/>
          </p:nvPr>
        </p:nvSpPr>
        <p:spPr/>
        <p:txBody>
          <a:bodyPr/>
          <a:lstStyle>
            <a:lvl1pPr>
              <a:defRPr/>
            </a:lvl1pPr>
          </a:lstStyle>
          <a:p>
            <a:endParaRPr lang="en-GB" altLang="zh-TW"/>
          </a:p>
        </p:txBody>
      </p:sp>
      <p:sp>
        <p:nvSpPr>
          <p:cNvPr id="6" name="Slide Number Placeholder 5"/>
          <p:cNvSpPr>
            <a:spLocks noGrp="1"/>
          </p:cNvSpPr>
          <p:nvPr>
            <p:ph type="sldNum" sz="quarter" idx="12"/>
          </p:nvPr>
        </p:nvSpPr>
        <p:spPr/>
        <p:txBody>
          <a:bodyPr/>
          <a:lstStyle>
            <a:lvl1pPr>
              <a:defRPr/>
            </a:lvl1pPr>
          </a:lstStyle>
          <a:p>
            <a:fld id="{6D91DE49-814D-4203-A690-9CE439FB69F6}" type="slidenum">
              <a:rPr lang="en-GB" altLang="zh-TW"/>
              <a:pPr/>
              <a:t>‹#›</a:t>
            </a:fld>
            <a:endParaRPr lang="en-GB"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8A57843B-36E4-4173-AF20-A2D8E0BD0880}" type="datetime1">
              <a:rPr lang="en-GB" altLang="zh-TW"/>
              <a:pPr/>
              <a:t>06/12/2016</a:t>
            </a:fld>
            <a:endParaRPr lang="en-GB" altLang="zh-TW"/>
          </a:p>
        </p:txBody>
      </p:sp>
      <p:sp>
        <p:nvSpPr>
          <p:cNvPr id="5" name="Footer Placeholder 4"/>
          <p:cNvSpPr>
            <a:spLocks noGrp="1"/>
          </p:cNvSpPr>
          <p:nvPr>
            <p:ph type="ftr" sz="quarter" idx="11"/>
          </p:nvPr>
        </p:nvSpPr>
        <p:spPr/>
        <p:txBody>
          <a:bodyPr/>
          <a:lstStyle>
            <a:lvl1pPr>
              <a:defRPr/>
            </a:lvl1pPr>
          </a:lstStyle>
          <a:p>
            <a:endParaRPr lang="en-GB" altLang="zh-TW"/>
          </a:p>
        </p:txBody>
      </p:sp>
      <p:sp>
        <p:nvSpPr>
          <p:cNvPr id="6" name="Slide Number Placeholder 5"/>
          <p:cNvSpPr>
            <a:spLocks noGrp="1"/>
          </p:cNvSpPr>
          <p:nvPr>
            <p:ph type="sldNum" sz="quarter" idx="12"/>
          </p:nvPr>
        </p:nvSpPr>
        <p:spPr/>
        <p:txBody>
          <a:bodyPr/>
          <a:lstStyle>
            <a:lvl1pPr>
              <a:defRPr/>
            </a:lvl1pPr>
          </a:lstStyle>
          <a:p>
            <a:fld id="{6DAE03CF-B487-4DCE-A7F5-1D1AFDD55A10}" type="slidenum">
              <a:rPr lang="en-GB" altLang="zh-TW"/>
              <a:pPr/>
              <a:t>‹#›</a:t>
            </a:fld>
            <a:endParaRPr lang="en-GB"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DFA8150-4059-418F-8314-446F8E9EC489}" type="datetime1">
              <a:rPr lang="en-GB" altLang="zh-TW"/>
              <a:pPr/>
              <a:t>06/12/2016</a:t>
            </a:fld>
            <a:endParaRPr lang="en-GB" altLang="zh-TW"/>
          </a:p>
        </p:txBody>
      </p:sp>
      <p:sp>
        <p:nvSpPr>
          <p:cNvPr id="5" name="Footer Placeholder 4"/>
          <p:cNvSpPr>
            <a:spLocks noGrp="1"/>
          </p:cNvSpPr>
          <p:nvPr>
            <p:ph type="ftr" sz="quarter" idx="11"/>
          </p:nvPr>
        </p:nvSpPr>
        <p:spPr/>
        <p:txBody>
          <a:bodyPr/>
          <a:lstStyle>
            <a:lvl1pPr>
              <a:defRPr/>
            </a:lvl1pPr>
          </a:lstStyle>
          <a:p>
            <a:endParaRPr lang="en-GB" altLang="zh-TW"/>
          </a:p>
        </p:txBody>
      </p:sp>
      <p:sp>
        <p:nvSpPr>
          <p:cNvPr id="6" name="Slide Number Placeholder 5"/>
          <p:cNvSpPr>
            <a:spLocks noGrp="1"/>
          </p:cNvSpPr>
          <p:nvPr>
            <p:ph type="sldNum" sz="quarter" idx="12"/>
          </p:nvPr>
        </p:nvSpPr>
        <p:spPr/>
        <p:txBody>
          <a:bodyPr/>
          <a:lstStyle>
            <a:lvl1pPr>
              <a:defRPr/>
            </a:lvl1pPr>
          </a:lstStyle>
          <a:p>
            <a:fld id="{391A7343-93E3-4159-8911-E2B2C17693D0}" type="slidenum">
              <a:rPr lang="en-GB" altLang="zh-TW"/>
              <a:pPr/>
              <a:t>‹#›</a:t>
            </a:fld>
            <a:endParaRPr lang="en-GB"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fld id="{F26315AB-3C7A-407E-9D58-2417CACDB7A3}" type="datetime1">
              <a:rPr lang="en-GB" altLang="zh-TW"/>
              <a:pPr/>
              <a:t>06/12/2016</a:t>
            </a:fld>
            <a:endParaRPr lang="en-GB" altLang="zh-TW"/>
          </a:p>
        </p:txBody>
      </p:sp>
      <p:sp>
        <p:nvSpPr>
          <p:cNvPr id="5" name="Footer Placeholder 4"/>
          <p:cNvSpPr>
            <a:spLocks noGrp="1"/>
          </p:cNvSpPr>
          <p:nvPr>
            <p:ph type="ftr" sz="quarter" idx="11"/>
          </p:nvPr>
        </p:nvSpPr>
        <p:spPr/>
        <p:txBody>
          <a:bodyPr/>
          <a:lstStyle>
            <a:lvl1pPr>
              <a:defRPr/>
            </a:lvl1pPr>
          </a:lstStyle>
          <a:p>
            <a:endParaRPr lang="en-GB" altLang="zh-TW"/>
          </a:p>
        </p:txBody>
      </p:sp>
      <p:sp>
        <p:nvSpPr>
          <p:cNvPr id="6" name="Slide Number Placeholder 5"/>
          <p:cNvSpPr>
            <a:spLocks noGrp="1"/>
          </p:cNvSpPr>
          <p:nvPr>
            <p:ph type="sldNum" sz="quarter" idx="12"/>
          </p:nvPr>
        </p:nvSpPr>
        <p:spPr/>
        <p:txBody>
          <a:bodyPr/>
          <a:lstStyle>
            <a:lvl1pPr>
              <a:defRPr/>
            </a:lvl1pPr>
          </a:lstStyle>
          <a:p>
            <a:fld id="{826C408A-AD75-41D2-BFFE-859F222D02B0}" type="slidenum">
              <a:rPr lang="en-GB" altLang="zh-TW"/>
              <a:pPr/>
              <a:t>‹#›</a:t>
            </a:fld>
            <a:endParaRPr lang="en-GB"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fld id="{3B986DF0-ACE1-43AE-8440-52C3F00E32E7}" type="datetime1">
              <a:rPr lang="en-GB" altLang="zh-TW"/>
              <a:pPr/>
              <a:t>06/12/2016</a:t>
            </a:fld>
            <a:endParaRPr lang="en-GB" altLang="zh-TW"/>
          </a:p>
        </p:txBody>
      </p:sp>
      <p:sp>
        <p:nvSpPr>
          <p:cNvPr id="6" name="Footer Placeholder 4"/>
          <p:cNvSpPr>
            <a:spLocks noGrp="1"/>
          </p:cNvSpPr>
          <p:nvPr>
            <p:ph type="ftr" sz="quarter" idx="11"/>
          </p:nvPr>
        </p:nvSpPr>
        <p:spPr/>
        <p:txBody>
          <a:bodyPr/>
          <a:lstStyle>
            <a:lvl1pPr>
              <a:defRPr/>
            </a:lvl1pPr>
          </a:lstStyle>
          <a:p>
            <a:endParaRPr lang="en-GB" altLang="zh-TW"/>
          </a:p>
        </p:txBody>
      </p:sp>
      <p:sp>
        <p:nvSpPr>
          <p:cNvPr id="7" name="Slide Number Placeholder 5"/>
          <p:cNvSpPr>
            <a:spLocks noGrp="1"/>
          </p:cNvSpPr>
          <p:nvPr>
            <p:ph type="sldNum" sz="quarter" idx="12"/>
          </p:nvPr>
        </p:nvSpPr>
        <p:spPr/>
        <p:txBody>
          <a:bodyPr/>
          <a:lstStyle>
            <a:lvl1pPr>
              <a:defRPr/>
            </a:lvl1pPr>
          </a:lstStyle>
          <a:p>
            <a:fld id="{81C84626-074B-41FB-AB20-F11142C9E488}" type="slidenum">
              <a:rPr lang="en-GB" altLang="zh-TW"/>
              <a:pPr/>
              <a:t>‹#›</a:t>
            </a:fld>
            <a:endParaRPr lang="en-GB"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fld id="{FCF6AE33-7188-4380-8022-D55E6454798C}" type="datetime1">
              <a:rPr lang="en-GB" altLang="zh-TW"/>
              <a:pPr/>
              <a:t>06/12/2016</a:t>
            </a:fld>
            <a:endParaRPr lang="en-GB" altLang="zh-TW"/>
          </a:p>
        </p:txBody>
      </p:sp>
      <p:sp>
        <p:nvSpPr>
          <p:cNvPr id="8" name="Footer Placeholder 4"/>
          <p:cNvSpPr>
            <a:spLocks noGrp="1"/>
          </p:cNvSpPr>
          <p:nvPr>
            <p:ph type="ftr" sz="quarter" idx="11"/>
          </p:nvPr>
        </p:nvSpPr>
        <p:spPr/>
        <p:txBody>
          <a:bodyPr/>
          <a:lstStyle>
            <a:lvl1pPr>
              <a:defRPr/>
            </a:lvl1pPr>
          </a:lstStyle>
          <a:p>
            <a:endParaRPr lang="en-GB" altLang="zh-TW"/>
          </a:p>
        </p:txBody>
      </p:sp>
      <p:sp>
        <p:nvSpPr>
          <p:cNvPr id="9" name="Slide Number Placeholder 5"/>
          <p:cNvSpPr>
            <a:spLocks noGrp="1"/>
          </p:cNvSpPr>
          <p:nvPr>
            <p:ph type="sldNum" sz="quarter" idx="12"/>
          </p:nvPr>
        </p:nvSpPr>
        <p:spPr/>
        <p:txBody>
          <a:bodyPr/>
          <a:lstStyle>
            <a:lvl1pPr>
              <a:defRPr/>
            </a:lvl1pPr>
          </a:lstStyle>
          <a:p>
            <a:fld id="{33D7CD55-3DA6-4D07-A42A-F8783909D7AB}" type="slidenum">
              <a:rPr lang="en-GB" altLang="zh-TW"/>
              <a:pPr/>
              <a:t>‹#›</a:t>
            </a:fld>
            <a:endParaRPr lang="en-GB"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fld id="{AF2E967B-FF58-4196-A416-76E9BA41515A}" type="datetime1">
              <a:rPr lang="en-GB" altLang="zh-TW"/>
              <a:pPr/>
              <a:t>06/12/2016</a:t>
            </a:fld>
            <a:endParaRPr lang="en-GB" altLang="zh-TW"/>
          </a:p>
        </p:txBody>
      </p:sp>
      <p:sp>
        <p:nvSpPr>
          <p:cNvPr id="4" name="Footer Placeholder 4"/>
          <p:cNvSpPr>
            <a:spLocks noGrp="1"/>
          </p:cNvSpPr>
          <p:nvPr>
            <p:ph type="ftr" sz="quarter" idx="11"/>
          </p:nvPr>
        </p:nvSpPr>
        <p:spPr/>
        <p:txBody>
          <a:bodyPr/>
          <a:lstStyle>
            <a:lvl1pPr>
              <a:defRPr/>
            </a:lvl1pPr>
          </a:lstStyle>
          <a:p>
            <a:endParaRPr lang="en-GB" altLang="zh-TW"/>
          </a:p>
        </p:txBody>
      </p:sp>
      <p:sp>
        <p:nvSpPr>
          <p:cNvPr id="5" name="Slide Number Placeholder 5"/>
          <p:cNvSpPr>
            <a:spLocks noGrp="1"/>
          </p:cNvSpPr>
          <p:nvPr>
            <p:ph type="sldNum" sz="quarter" idx="12"/>
          </p:nvPr>
        </p:nvSpPr>
        <p:spPr/>
        <p:txBody>
          <a:bodyPr/>
          <a:lstStyle>
            <a:lvl1pPr>
              <a:defRPr/>
            </a:lvl1pPr>
          </a:lstStyle>
          <a:p>
            <a:fld id="{8B72FA1D-88CC-4E2A-9EC9-943A1747F62E}" type="slidenum">
              <a:rPr lang="en-GB" altLang="zh-TW"/>
              <a:pPr/>
              <a:t>‹#›</a:t>
            </a:fld>
            <a:endParaRPr lang="en-GB"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6BEC5A17-3556-4505-B17B-314559DCFE9A}" type="datetime1">
              <a:rPr lang="en-GB" altLang="zh-TW"/>
              <a:pPr/>
              <a:t>06/12/2016</a:t>
            </a:fld>
            <a:endParaRPr lang="en-GB" altLang="zh-TW"/>
          </a:p>
        </p:txBody>
      </p:sp>
      <p:sp>
        <p:nvSpPr>
          <p:cNvPr id="3" name="Footer Placeholder 4"/>
          <p:cNvSpPr>
            <a:spLocks noGrp="1"/>
          </p:cNvSpPr>
          <p:nvPr>
            <p:ph type="ftr" sz="quarter" idx="11"/>
          </p:nvPr>
        </p:nvSpPr>
        <p:spPr/>
        <p:txBody>
          <a:bodyPr/>
          <a:lstStyle>
            <a:lvl1pPr>
              <a:defRPr/>
            </a:lvl1pPr>
          </a:lstStyle>
          <a:p>
            <a:endParaRPr lang="en-GB" altLang="zh-TW"/>
          </a:p>
        </p:txBody>
      </p:sp>
      <p:sp>
        <p:nvSpPr>
          <p:cNvPr id="4" name="Slide Number Placeholder 5"/>
          <p:cNvSpPr>
            <a:spLocks noGrp="1"/>
          </p:cNvSpPr>
          <p:nvPr>
            <p:ph type="sldNum" sz="quarter" idx="12"/>
          </p:nvPr>
        </p:nvSpPr>
        <p:spPr/>
        <p:txBody>
          <a:bodyPr/>
          <a:lstStyle>
            <a:lvl1pPr>
              <a:defRPr/>
            </a:lvl1pPr>
          </a:lstStyle>
          <a:p>
            <a:fld id="{81C32006-3DBF-462F-B578-F2B722338BBB}" type="slidenum">
              <a:rPr lang="en-GB" altLang="zh-TW"/>
              <a:pPr/>
              <a:t>‹#›</a:t>
            </a:fld>
            <a:endParaRPr lang="en-GB"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fld id="{E1F5C1DE-A507-4242-89E8-525D8E3F1B15}" type="datetime1">
              <a:rPr lang="en-GB" altLang="zh-TW"/>
              <a:pPr/>
              <a:t>06/12/2016</a:t>
            </a:fld>
            <a:endParaRPr lang="en-GB" altLang="zh-TW"/>
          </a:p>
        </p:txBody>
      </p:sp>
      <p:sp>
        <p:nvSpPr>
          <p:cNvPr id="6" name="Footer Placeholder 4"/>
          <p:cNvSpPr>
            <a:spLocks noGrp="1"/>
          </p:cNvSpPr>
          <p:nvPr>
            <p:ph type="ftr" sz="quarter" idx="11"/>
          </p:nvPr>
        </p:nvSpPr>
        <p:spPr/>
        <p:txBody>
          <a:bodyPr/>
          <a:lstStyle>
            <a:lvl1pPr>
              <a:defRPr/>
            </a:lvl1pPr>
          </a:lstStyle>
          <a:p>
            <a:endParaRPr lang="en-GB" altLang="zh-TW"/>
          </a:p>
        </p:txBody>
      </p:sp>
      <p:sp>
        <p:nvSpPr>
          <p:cNvPr id="7" name="Slide Number Placeholder 5"/>
          <p:cNvSpPr>
            <a:spLocks noGrp="1"/>
          </p:cNvSpPr>
          <p:nvPr>
            <p:ph type="sldNum" sz="quarter" idx="12"/>
          </p:nvPr>
        </p:nvSpPr>
        <p:spPr/>
        <p:txBody>
          <a:bodyPr/>
          <a:lstStyle>
            <a:lvl1pPr>
              <a:defRPr/>
            </a:lvl1pPr>
          </a:lstStyle>
          <a:p>
            <a:fld id="{C19612E4-C42A-4DD2-A4DF-A7983A0203BF}" type="slidenum">
              <a:rPr lang="en-GB" altLang="zh-TW"/>
              <a:pPr/>
              <a:t>‹#›</a:t>
            </a:fld>
            <a:endParaRPr lang="en-GB"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fld id="{A1F341BA-9944-45F6-9073-7F395CD745D3}" type="datetime1">
              <a:rPr lang="en-GB" altLang="zh-TW"/>
              <a:pPr/>
              <a:t>06/12/2016</a:t>
            </a:fld>
            <a:endParaRPr lang="en-GB" altLang="zh-TW"/>
          </a:p>
        </p:txBody>
      </p:sp>
      <p:sp>
        <p:nvSpPr>
          <p:cNvPr id="6" name="Footer Placeholder 4"/>
          <p:cNvSpPr>
            <a:spLocks noGrp="1"/>
          </p:cNvSpPr>
          <p:nvPr>
            <p:ph type="ftr" sz="quarter" idx="11"/>
          </p:nvPr>
        </p:nvSpPr>
        <p:spPr/>
        <p:txBody>
          <a:bodyPr/>
          <a:lstStyle>
            <a:lvl1pPr>
              <a:defRPr/>
            </a:lvl1pPr>
          </a:lstStyle>
          <a:p>
            <a:endParaRPr lang="en-GB" altLang="zh-TW"/>
          </a:p>
        </p:txBody>
      </p:sp>
      <p:sp>
        <p:nvSpPr>
          <p:cNvPr id="7" name="Slide Number Placeholder 5"/>
          <p:cNvSpPr>
            <a:spLocks noGrp="1"/>
          </p:cNvSpPr>
          <p:nvPr>
            <p:ph type="sldNum" sz="quarter" idx="12"/>
          </p:nvPr>
        </p:nvSpPr>
        <p:spPr/>
        <p:txBody>
          <a:bodyPr/>
          <a:lstStyle>
            <a:lvl1pPr>
              <a:defRPr/>
            </a:lvl1pPr>
          </a:lstStyle>
          <a:p>
            <a:fld id="{2F7E92E1-0860-4155-B8B8-B49E41365C45}" type="slidenum">
              <a:rPr lang="en-GB" altLang="zh-TW"/>
              <a:pPr/>
              <a:t>‹#›</a:t>
            </a:fld>
            <a:endParaRPr lang="en-GB"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endParaRPr lang="en-GB" altLang="zh-TW" smtClean="0"/>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smtClean="0"/>
              <a:t>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GB" altLang="zh-TW"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prstTxWarp prst="textNoShape">
              <a:avLst/>
            </a:prstTxWarp>
          </a:bodyPr>
          <a:lstStyle>
            <a:lvl1pPr>
              <a:defRPr kumimoji="0" sz="1200">
                <a:solidFill>
                  <a:srgbClr val="898989"/>
                </a:solidFill>
                <a:latin typeface="Calibri" pitchFamily="34" charset="0"/>
              </a:defRPr>
            </a:lvl1pPr>
          </a:lstStyle>
          <a:p>
            <a:fld id="{71593ABE-A658-462C-B0E3-5E174FD6712B}" type="datetime1">
              <a:rPr lang="en-GB" altLang="zh-TW"/>
              <a:pPr/>
              <a:t>06/12/2016</a:t>
            </a:fld>
            <a:endParaRPr lang="en-GB" altLang="zh-TW"/>
          </a:p>
        </p:txBody>
      </p:sp>
      <p:sp>
        <p:nvSpPr>
          <p:cNvPr id="5"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200">
                <a:solidFill>
                  <a:srgbClr val="898989"/>
                </a:solidFill>
                <a:latin typeface="Calibri" pitchFamily="34" charset="0"/>
              </a:defRPr>
            </a:lvl1pPr>
          </a:lstStyle>
          <a:p>
            <a:endParaRPr lang="en-GB" altLang="zh-TW"/>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kumimoji="0" sz="1200">
                <a:solidFill>
                  <a:srgbClr val="898989"/>
                </a:solidFill>
                <a:latin typeface="Calibri" pitchFamily="34" charset="0"/>
              </a:defRPr>
            </a:lvl1pPr>
          </a:lstStyle>
          <a:p>
            <a:fld id="{BECADE59-E646-49A5-9BE1-EFF37599C7B2}" type="slidenum">
              <a:rPr lang="en-GB" altLang="zh-TW"/>
              <a:pPr/>
              <a:t>‹#›</a:t>
            </a:fld>
            <a:endParaRPr lang="en-GB"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3.nccu.edu.tw/~iaezcpc/renew_j_index.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270000" y="628650"/>
            <a:ext cx="9315450" cy="3602038"/>
          </a:xfrm>
        </p:spPr>
        <p:txBody>
          <a:bodyPr/>
          <a:lstStyle/>
          <a:p>
            <a:r>
              <a:rPr lang="en-US" altLang="zh-TW" sz="4800" b="1" dirty="0" smtClean="0"/>
              <a:t/>
            </a:r>
            <a:br>
              <a:rPr lang="en-US" altLang="zh-TW" sz="4800" b="1" dirty="0" smtClean="0"/>
            </a:br>
            <a:r>
              <a:rPr lang="en-US" altLang="zh-TW" sz="4800" b="1" dirty="0" smtClean="0"/>
              <a:t/>
            </a:r>
            <a:br>
              <a:rPr lang="en-US" altLang="zh-TW" sz="4800" b="1" dirty="0" smtClean="0"/>
            </a:br>
            <a:r>
              <a:rPr lang="en-US" altLang="zh-TW" sz="4800" b="1" dirty="0" smtClean="0"/>
              <a:t>The rise of “world class” universities and changing scholarship in Taiwan</a:t>
            </a:r>
            <a:r>
              <a:rPr lang="zh-TW" altLang="zh-TW" sz="4800" dirty="0" smtClean="0"/>
              <a:t/>
            </a:r>
            <a:br>
              <a:rPr lang="zh-TW" altLang="zh-TW" sz="4800" dirty="0" smtClean="0"/>
            </a:br>
            <a:r>
              <a:rPr lang="en-GB" altLang="zh-TW" sz="4800" dirty="0" smtClean="0"/>
              <a:t/>
            </a:r>
            <a:br>
              <a:rPr lang="en-GB" altLang="zh-TW" sz="4800" dirty="0" smtClean="0"/>
            </a:br>
            <a:r>
              <a:rPr lang="en-GB" altLang="zh-TW" sz="3600" dirty="0" err="1" smtClean="0"/>
              <a:t>Chuing</a:t>
            </a:r>
            <a:r>
              <a:rPr lang="en-GB" altLang="zh-TW" sz="3600" dirty="0" smtClean="0"/>
              <a:t> Prudence Chou, National </a:t>
            </a:r>
            <a:r>
              <a:rPr lang="en-GB" altLang="zh-TW" sz="3600" dirty="0" err="1" smtClean="0"/>
              <a:t>Chengchi</a:t>
            </a:r>
            <a:r>
              <a:rPr lang="en-GB" altLang="zh-TW" sz="3600" dirty="0" smtClean="0"/>
              <a:t> University, Taiwan</a:t>
            </a:r>
            <a:r>
              <a:rPr lang="en-GB" altLang="zh-TW" sz="4800" dirty="0" smtClean="0"/>
              <a:t/>
            </a:r>
            <a:br>
              <a:rPr lang="en-GB" altLang="zh-TW" sz="4800" dirty="0" smtClean="0"/>
            </a:br>
            <a:endParaRPr lang="en-GB" altLang="zh-TW" sz="4800" dirty="0" smtClean="0"/>
          </a:p>
        </p:txBody>
      </p:sp>
      <p:sp>
        <p:nvSpPr>
          <p:cNvPr id="2051" name="Subtitle 2"/>
          <p:cNvSpPr>
            <a:spLocks noGrp="1"/>
          </p:cNvSpPr>
          <p:nvPr>
            <p:ph type="subTitle" idx="1"/>
          </p:nvPr>
        </p:nvSpPr>
        <p:spPr>
          <a:xfrm>
            <a:off x="1484313" y="4927600"/>
            <a:ext cx="9101137" cy="900113"/>
          </a:xfrm>
        </p:spPr>
        <p:txBody>
          <a:bodyPr/>
          <a:lstStyle/>
          <a:p>
            <a:r>
              <a:rPr lang="en-US" altLang="zh-TW" dirty="0" smtClean="0"/>
              <a:t>AAS-in-Asia</a:t>
            </a:r>
            <a:r>
              <a:rPr lang="zh-TW" altLang="en-US" dirty="0" smtClean="0"/>
              <a:t> </a:t>
            </a:r>
            <a:r>
              <a:rPr lang="en-US" altLang="zh-TW" dirty="0" smtClean="0"/>
              <a:t>2016,  </a:t>
            </a:r>
            <a:r>
              <a:rPr lang="en-US" altLang="zh-TW" dirty="0" err="1" smtClean="0"/>
              <a:t>Doshisha</a:t>
            </a:r>
            <a:r>
              <a:rPr lang="en-US" altLang="zh-TW" dirty="0" smtClean="0"/>
              <a:t> University, Kyoto, Japan, </a:t>
            </a:r>
          </a:p>
          <a:p>
            <a:r>
              <a:rPr lang="en-US" altLang="zh-TW" dirty="0" smtClean="0"/>
              <a:t>June 24-26, 2016</a:t>
            </a:r>
            <a:endParaRPr lang="en-GB" altLang="zh-TW"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zh-TW" smtClean="0"/>
              <a:t>Trends by Department</a:t>
            </a:r>
          </a:p>
        </p:txBody>
      </p:sp>
      <p:sp>
        <p:nvSpPr>
          <p:cNvPr id="3" name="Content Placeholder 2"/>
          <p:cNvSpPr>
            <a:spLocks noGrp="1"/>
          </p:cNvSpPr>
          <p:nvPr>
            <p:ph idx="1"/>
          </p:nvPr>
        </p:nvSpPr>
        <p:spPr/>
        <p:txBody>
          <a:bodyPr/>
          <a:lstStyle/>
          <a:p>
            <a:r>
              <a:rPr lang="en-GB" altLang="zh-TW" smtClean="0"/>
              <a:t>Education faculty began publishing more papers in English after 2003.</a:t>
            </a:r>
          </a:p>
          <a:p>
            <a:r>
              <a:rPr lang="en-GB" altLang="zh-TW" smtClean="0"/>
              <a:t>Ethnography faculty continued publishing primarily in Chinese.</a:t>
            </a:r>
          </a:p>
          <a:p>
            <a:r>
              <a:rPr lang="en-GB" altLang="zh-TW" smtClean="0"/>
              <a:t>Education faculty published mostly in Taiwanese journals before 2003; mostly in overseas journals after 2003.</a:t>
            </a:r>
          </a:p>
          <a:p>
            <a:r>
              <a:rPr lang="en-GB" altLang="zh-TW" smtClean="0"/>
              <a:t>Ethnography faculty published mostly in overseas journals before 2003; mostly in Taiwanese journals after 2003.</a:t>
            </a:r>
          </a:p>
          <a:p>
            <a:r>
              <a:rPr lang="en-GB" altLang="zh-TW" smtClean="0"/>
              <a:t>Faculty with quantitative backgrounds published more than faculty with qualitative backgrounds.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zh-TW" smtClean="0"/>
              <a:t>Promotion system</a:t>
            </a:r>
          </a:p>
        </p:txBody>
      </p:sp>
      <p:sp>
        <p:nvSpPr>
          <p:cNvPr id="3" name="Content Placeholder 2"/>
          <p:cNvSpPr>
            <a:spLocks noGrp="1"/>
          </p:cNvSpPr>
          <p:nvPr>
            <p:ph idx="1"/>
          </p:nvPr>
        </p:nvSpPr>
        <p:spPr/>
        <p:txBody>
          <a:bodyPr/>
          <a:lstStyle/>
          <a:p>
            <a:r>
              <a:rPr lang="en-GB" altLang="zh-TW" smtClean="0"/>
              <a:t>Probation and evaluation systems rely heavily on research journal publications.</a:t>
            </a:r>
          </a:p>
          <a:p>
            <a:r>
              <a:rPr lang="en-GB" altLang="zh-TW" smtClean="0"/>
              <a:t>Promotion rates within these departments showed correlation with journal publication rates.</a:t>
            </a:r>
          </a:p>
          <a:p>
            <a:r>
              <a:rPr lang="en-GB" altLang="zh-TW" smtClean="0"/>
              <a:t>3 education faculty achieved Professorial status within 10 years.</a:t>
            </a:r>
          </a:p>
          <a:p>
            <a:r>
              <a:rPr lang="en-GB" altLang="zh-TW" smtClean="0"/>
              <a:t>Ethnography has fewer full professors (2 out of 14 staff) and faculty were far more likely to remain in the same rank.</a:t>
            </a:r>
          </a:p>
          <a:p>
            <a:r>
              <a:rPr lang="en-GB" altLang="zh-TW" smtClean="0"/>
              <a:t>Faculty hired under post-2001 terms (6-year probation) tend to prioritize journal publication.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zh-TW" smtClean="0"/>
              <a:t>Trends in publication</a:t>
            </a:r>
          </a:p>
        </p:txBody>
      </p:sp>
      <p:graphicFrame>
        <p:nvGraphicFramePr>
          <p:cNvPr id="4" name="Content Placeholder 3"/>
          <p:cNvGraphicFramePr>
            <a:graphicFrameLocks noGrp="1"/>
          </p:cNvGraphicFramePr>
          <p:nvPr>
            <p:ph idx="1"/>
          </p:nvPr>
        </p:nvGraphicFramePr>
        <p:xfrm>
          <a:off x="838200" y="2846388"/>
          <a:ext cx="10515600" cy="1483360"/>
        </p:xfrm>
        <a:graphic>
          <a:graphicData uri="http://schemas.openxmlformats.org/drawingml/2006/table">
            <a:tbl>
              <a:tblPr firstRow="1" bandRow="1">
                <a:tableStyleId>{5C22544A-7EE6-4342-B048-85BDC9FD1C3A}</a:tableStyleId>
              </a:tblPr>
              <a:tblGrid>
                <a:gridCol w="3505200">
                  <a:extLst>
                    <a:ext uri="{9D8B030D-6E8A-4147-A177-3AD203B41FA5}"/>
                  </a:extLst>
                </a:gridCol>
                <a:gridCol w="3505200">
                  <a:extLst>
                    <a:ext uri="{9D8B030D-6E8A-4147-A177-3AD203B41FA5}"/>
                  </a:extLst>
                </a:gridCol>
                <a:gridCol w="3505200">
                  <a:extLst>
                    <a:ext uri="{9D8B030D-6E8A-4147-A177-3AD203B41FA5}"/>
                  </a:extLst>
                </a:gridCol>
              </a:tblGrid>
              <a:tr h="370840">
                <a:tc>
                  <a:txBody>
                    <a:bodyPr/>
                    <a:lstStyle/>
                    <a:p>
                      <a:pPr algn="ctr"/>
                      <a:r>
                        <a:rPr lang="en-GB" dirty="0" smtClean="0"/>
                        <a:t>Year</a:t>
                      </a:r>
                      <a:endParaRPr lang="en-GB" dirty="0"/>
                    </a:p>
                  </a:txBody>
                  <a:tcPr/>
                </a:tc>
                <a:tc>
                  <a:txBody>
                    <a:bodyPr/>
                    <a:lstStyle/>
                    <a:p>
                      <a:pPr algn="ctr"/>
                      <a:r>
                        <a:rPr lang="en-GB" dirty="0" smtClean="0"/>
                        <a:t>Ethnography*</a:t>
                      </a:r>
                      <a:endParaRPr lang="en-GB" dirty="0"/>
                    </a:p>
                  </a:txBody>
                  <a:tcPr/>
                </a:tc>
                <a:tc>
                  <a:txBody>
                    <a:bodyPr/>
                    <a:lstStyle/>
                    <a:p>
                      <a:pPr algn="ctr"/>
                      <a:r>
                        <a:rPr lang="en-GB" dirty="0" smtClean="0"/>
                        <a:t>Education*</a:t>
                      </a:r>
                      <a:endParaRPr lang="en-GB" dirty="0"/>
                    </a:p>
                  </a:txBody>
                  <a:tcPr/>
                </a:tc>
                <a:extLst>
                  <a:ext uri="{0D108BD9-81ED-4DB2-BD59-A6C34878D82A}"/>
                </a:extLst>
              </a:tr>
              <a:tr h="370840">
                <a:tc>
                  <a:txBody>
                    <a:bodyPr/>
                    <a:lstStyle/>
                    <a:p>
                      <a:pPr algn="ctr"/>
                      <a:r>
                        <a:rPr lang="en-GB" dirty="0" smtClean="0"/>
                        <a:t>1993</a:t>
                      </a:r>
                      <a:endParaRPr lang="en-GB" dirty="0"/>
                    </a:p>
                  </a:txBody>
                  <a:tcPr/>
                </a:tc>
                <a:tc>
                  <a:txBody>
                    <a:bodyPr/>
                    <a:lstStyle/>
                    <a:p>
                      <a:pPr algn="ctr"/>
                      <a:r>
                        <a:rPr lang="en-GB" dirty="0" smtClean="0"/>
                        <a:t>0.78</a:t>
                      </a:r>
                      <a:endParaRPr lang="en-GB" dirty="0"/>
                    </a:p>
                  </a:txBody>
                  <a:tcPr/>
                </a:tc>
                <a:tc>
                  <a:txBody>
                    <a:bodyPr/>
                    <a:lstStyle/>
                    <a:p>
                      <a:pPr algn="ctr"/>
                      <a:r>
                        <a:rPr lang="en-GB" dirty="0" smtClean="0"/>
                        <a:t>1.48</a:t>
                      </a:r>
                      <a:endParaRPr lang="en-GB" dirty="0"/>
                    </a:p>
                  </a:txBody>
                  <a:tcPr/>
                </a:tc>
                <a:extLst>
                  <a:ext uri="{0D108BD9-81ED-4DB2-BD59-A6C34878D82A}"/>
                </a:extLst>
              </a:tr>
              <a:tr h="370840">
                <a:tc>
                  <a:txBody>
                    <a:bodyPr/>
                    <a:lstStyle/>
                    <a:p>
                      <a:pPr algn="ctr"/>
                      <a:r>
                        <a:rPr lang="en-GB" dirty="0" smtClean="0"/>
                        <a:t>2003</a:t>
                      </a:r>
                      <a:endParaRPr lang="en-GB" dirty="0"/>
                    </a:p>
                  </a:txBody>
                  <a:tcPr/>
                </a:tc>
                <a:tc>
                  <a:txBody>
                    <a:bodyPr/>
                    <a:lstStyle/>
                    <a:p>
                      <a:pPr algn="ctr"/>
                      <a:r>
                        <a:rPr lang="en-GB" dirty="0" smtClean="0"/>
                        <a:t>0.78</a:t>
                      </a:r>
                      <a:endParaRPr lang="en-GB" dirty="0"/>
                    </a:p>
                  </a:txBody>
                  <a:tcPr/>
                </a:tc>
                <a:tc>
                  <a:txBody>
                    <a:bodyPr/>
                    <a:lstStyle/>
                    <a:p>
                      <a:pPr algn="ctr"/>
                      <a:r>
                        <a:rPr lang="en-GB" dirty="0" smtClean="0"/>
                        <a:t>1.67</a:t>
                      </a:r>
                      <a:endParaRPr lang="en-GB" dirty="0"/>
                    </a:p>
                  </a:txBody>
                  <a:tcPr/>
                </a:tc>
                <a:extLst>
                  <a:ext uri="{0D108BD9-81ED-4DB2-BD59-A6C34878D82A}"/>
                </a:extLst>
              </a:tr>
              <a:tr h="370840">
                <a:tc>
                  <a:txBody>
                    <a:bodyPr/>
                    <a:lstStyle/>
                    <a:p>
                      <a:pPr algn="ctr"/>
                      <a:r>
                        <a:rPr lang="en-GB" dirty="0" smtClean="0"/>
                        <a:t>2013</a:t>
                      </a:r>
                      <a:endParaRPr lang="en-GB" dirty="0"/>
                    </a:p>
                  </a:txBody>
                  <a:tcPr/>
                </a:tc>
                <a:tc>
                  <a:txBody>
                    <a:bodyPr/>
                    <a:lstStyle/>
                    <a:p>
                      <a:pPr algn="ctr"/>
                      <a:r>
                        <a:rPr lang="en-GB" dirty="0" smtClean="0"/>
                        <a:t>1.3</a:t>
                      </a:r>
                      <a:endParaRPr lang="en-GB" dirty="0"/>
                    </a:p>
                  </a:txBody>
                  <a:tcPr/>
                </a:tc>
                <a:tc>
                  <a:txBody>
                    <a:bodyPr/>
                    <a:lstStyle/>
                    <a:p>
                      <a:pPr algn="ctr"/>
                      <a:r>
                        <a:rPr lang="en-GB" dirty="0" smtClean="0"/>
                        <a:t>4.17</a:t>
                      </a:r>
                      <a:endParaRPr lang="en-GB" dirty="0"/>
                    </a:p>
                  </a:txBody>
                  <a:tcPr/>
                </a:tc>
                <a:extLst>
                  <a:ext uri="{0D108BD9-81ED-4DB2-BD59-A6C34878D82A}"/>
                </a:extLst>
              </a:tr>
            </a:tbl>
          </a:graphicData>
        </a:graphic>
      </p:graphicFrame>
      <p:sp>
        <p:nvSpPr>
          <p:cNvPr id="11289" name="TextBox 4"/>
          <p:cNvSpPr txBox="1">
            <a:spLocks noChangeArrowheads="1"/>
          </p:cNvSpPr>
          <p:nvPr/>
        </p:nvSpPr>
        <p:spPr bwMode="auto">
          <a:xfrm>
            <a:off x="5624513" y="4637088"/>
            <a:ext cx="6502400" cy="338137"/>
          </a:xfrm>
          <a:prstGeom prst="rect">
            <a:avLst/>
          </a:prstGeom>
          <a:noFill/>
          <a:ln w="9525">
            <a:noFill/>
            <a:miter lim="800000"/>
            <a:headEnd/>
            <a:tailEnd/>
          </a:ln>
        </p:spPr>
        <p:txBody>
          <a:bodyPr>
            <a:spAutoFit/>
          </a:bodyPr>
          <a:lstStyle/>
          <a:p>
            <a:r>
              <a:rPr kumimoji="0" lang="en-GB" altLang="zh-TW" sz="1600">
                <a:latin typeface="Calibri" pitchFamily="34" charset="0"/>
              </a:rPr>
              <a:t>*Average number of papers published per faculty member per year.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zh-TW" smtClean="0"/>
              <a:t>Outcomes</a:t>
            </a:r>
          </a:p>
        </p:txBody>
      </p:sp>
      <p:sp>
        <p:nvSpPr>
          <p:cNvPr id="3" name="Content Placeholder 2"/>
          <p:cNvSpPr>
            <a:spLocks noGrp="1"/>
          </p:cNvSpPr>
          <p:nvPr>
            <p:ph idx="1"/>
          </p:nvPr>
        </p:nvSpPr>
        <p:spPr/>
        <p:txBody>
          <a:bodyPr>
            <a:normAutofit/>
          </a:bodyPr>
          <a:lstStyle/>
          <a:p>
            <a:pPr>
              <a:lnSpc>
                <a:spcPct val="70000"/>
              </a:lnSpc>
            </a:pPr>
            <a:r>
              <a:rPr lang="en-GB" altLang="zh-TW" sz="2600" smtClean="0"/>
              <a:t>Other academic endeavours are being de-prioritized in the quest for journal publication.</a:t>
            </a:r>
          </a:p>
          <a:p>
            <a:pPr>
              <a:lnSpc>
                <a:spcPct val="70000"/>
              </a:lnSpc>
            </a:pPr>
            <a:r>
              <a:rPr lang="en-GB" altLang="zh-TW" sz="2600" smtClean="0"/>
              <a:t>Successful promotion depends on publication in limited number of English-language journals. Local relevance is being lost.</a:t>
            </a:r>
          </a:p>
          <a:p>
            <a:pPr>
              <a:lnSpc>
                <a:spcPct val="70000"/>
              </a:lnSpc>
            </a:pPr>
            <a:r>
              <a:rPr lang="en-GB" altLang="zh-TW" sz="2600" smtClean="0"/>
              <a:t>Teaching and ‘public intellectual’ roles are falling behind.</a:t>
            </a:r>
          </a:p>
          <a:p>
            <a:pPr>
              <a:lnSpc>
                <a:spcPct val="70000"/>
              </a:lnSpc>
            </a:pPr>
            <a:r>
              <a:rPr lang="en-GB" altLang="zh-TW" sz="2600" smtClean="0"/>
              <a:t>Creates a ‘winner takes all’ environment amongst colleagues.</a:t>
            </a:r>
          </a:p>
          <a:p>
            <a:pPr>
              <a:lnSpc>
                <a:spcPct val="70000"/>
              </a:lnSpc>
            </a:pPr>
            <a:r>
              <a:rPr lang="en-GB" altLang="zh-TW" sz="2600" smtClean="0"/>
              <a:t>Education’s SSCI-relevant research output comes from a small number of staff.</a:t>
            </a:r>
          </a:p>
          <a:p>
            <a:pPr>
              <a:lnSpc>
                <a:spcPct val="70000"/>
              </a:lnSpc>
            </a:pPr>
            <a:r>
              <a:rPr lang="en-GB" altLang="zh-TW" sz="2600" smtClean="0"/>
              <a:t>Research topics are geared to appeal to journal editors, not be locally-relevant.</a:t>
            </a:r>
          </a:p>
          <a:p>
            <a:pPr>
              <a:lnSpc>
                <a:spcPct val="70000"/>
              </a:lnSpc>
            </a:pPr>
            <a:r>
              <a:rPr lang="en-GB" altLang="zh-TW" sz="2600" smtClean="0"/>
              <a:t>Ethnography’s low publication rate and mainly-Chinese medium make them less vulnerable to pressure.</a:t>
            </a:r>
          </a:p>
          <a:p>
            <a:pPr>
              <a:lnSpc>
                <a:spcPct val="70000"/>
              </a:lnSpc>
            </a:pPr>
            <a:endParaRPr lang="en-GB" altLang="zh-TW" sz="2600" smtClean="0"/>
          </a:p>
          <a:p>
            <a:pPr>
              <a:lnSpc>
                <a:spcPct val="70000"/>
              </a:lnSpc>
            </a:pPr>
            <a:endParaRPr lang="en-GB" altLang="zh-TW" sz="2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zh-TW" smtClean="0"/>
              <a:t>Conclusion</a:t>
            </a:r>
          </a:p>
        </p:txBody>
      </p:sp>
      <p:sp>
        <p:nvSpPr>
          <p:cNvPr id="3" name="Content Placeholder 2"/>
          <p:cNvSpPr>
            <a:spLocks noGrp="1"/>
          </p:cNvSpPr>
          <p:nvPr>
            <p:ph idx="1"/>
          </p:nvPr>
        </p:nvSpPr>
        <p:spPr/>
        <p:txBody>
          <a:bodyPr anchor="ctr"/>
          <a:lstStyle/>
          <a:p>
            <a:r>
              <a:rPr lang="en-GB" altLang="zh-TW" smtClean="0"/>
              <a:t>Neoliberalism has driven great changes in the nature of academia.</a:t>
            </a:r>
          </a:p>
          <a:p>
            <a:r>
              <a:rPr lang="en-GB" altLang="zh-TW" smtClean="0"/>
              <a:t>Side effects call into question the relevance of research-based measures of excellence.</a:t>
            </a:r>
          </a:p>
          <a:p>
            <a:r>
              <a:rPr lang="en-GB" altLang="zh-TW" smtClean="0"/>
              <a:t>Urgent need to rebalance promotion criteria to encourage broader endeavour amongst faculty.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標題 1"/>
          <p:cNvSpPr>
            <a:spLocks noGrp="1"/>
          </p:cNvSpPr>
          <p:nvPr>
            <p:ph type="title"/>
          </p:nvPr>
        </p:nvSpPr>
        <p:spPr>
          <a:xfrm>
            <a:off x="819150" y="-628650"/>
            <a:ext cx="10534650" cy="3930650"/>
          </a:xfrm>
        </p:spPr>
        <p:txBody>
          <a:bodyPr/>
          <a:lstStyle/>
          <a:p>
            <a:r>
              <a:rPr lang="zh-TW" altLang="en-US" smtClean="0"/>
              <a:t> </a:t>
            </a:r>
            <a:r>
              <a:rPr lang="en-US" altLang="zh-TW" smtClean="0"/>
              <a:t/>
            </a:r>
            <a:br>
              <a:rPr lang="en-US" altLang="zh-TW" smtClean="0"/>
            </a:br>
            <a:r>
              <a:rPr lang="en-US" altLang="zh-TW" smtClean="0"/>
              <a:t/>
            </a:r>
            <a:br>
              <a:rPr lang="en-US" altLang="zh-TW" smtClean="0"/>
            </a:br>
            <a:r>
              <a:rPr lang="en-US" altLang="zh-TW" sz="3200" smtClean="0"/>
              <a:t>This paper contains preliminary findings as part of   the “</a:t>
            </a:r>
            <a:r>
              <a:rPr lang="en-GB" altLang="zh-TW" sz="3200" b="1" i="1" smtClean="0"/>
              <a:t>Measuring Up: The Intended and Unintended Consequencesof Global Competition and </a:t>
            </a:r>
            <a:r>
              <a:rPr lang="zh-TW" altLang="zh-TW" sz="3200" b="1" i="1" smtClean="0"/>
              <a:t/>
            </a:r>
            <a:br>
              <a:rPr lang="zh-TW" altLang="zh-TW" sz="3200" b="1" i="1" smtClean="0"/>
            </a:br>
            <a:r>
              <a:rPr lang="en-GB" altLang="zh-TW" sz="3200" b="1" i="1" smtClean="0"/>
              <a:t>Metrics on Local Scholarship” project</a:t>
            </a:r>
            <a:r>
              <a:rPr lang="en-GB" altLang="zh-TW" sz="3200" smtClean="0"/>
              <a:t>.</a:t>
            </a:r>
            <a:r>
              <a:rPr lang="en-US" altLang="zh-TW" sz="3200" smtClean="0"/>
              <a:t/>
            </a:r>
            <a:br>
              <a:rPr lang="en-US" altLang="zh-TW" sz="3200" smtClean="0"/>
            </a:br>
            <a:endParaRPr lang="zh-TW" altLang="en-US" sz="3200" smtClean="0"/>
          </a:p>
        </p:txBody>
      </p:sp>
      <p:sp>
        <p:nvSpPr>
          <p:cNvPr id="14339" name="內容版面配置區 2"/>
          <p:cNvSpPr>
            <a:spLocks noGrp="1"/>
          </p:cNvSpPr>
          <p:nvPr>
            <p:ph idx="1"/>
          </p:nvPr>
        </p:nvSpPr>
        <p:spPr>
          <a:xfrm>
            <a:off x="838200" y="4681538"/>
            <a:ext cx="10515600" cy="4352925"/>
          </a:xfrm>
        </p:spPr>
        <p:txBody>
          <a:bodyPr/>
          <a:lstStyle/>
          <a:p>
            <a:r>
              <a:rPr lang="en-GB" altLang="zh-TW" smtClean="0"/>
              <a:t>For further information, please refer to Special Issue of</a:t>
            </a:r>
          </a:p>
          <a:p>
            <a:pPr>
              <a:buFont typeface="Arial" charset="0"/>
              <a:buNone/>
            </a:pPr>
            <a:r>
              <a:rPr lang="en-GB" altLang="zh-TW" smtClean="0"/>
              <a:t>   </a:t>
            </a:r>
            <a:r>
              <a:rPr lang="en-GB" altLang="zh-TW" b="1" i="1" smtClean="0"/>
              <a:t>Higher Education Policy</a:t>
            </a:r>
            <a:r>
              <a:rPr lang="en-GB" altLang="zh-TW" smtClean="0"/>
              <a:t> (2016, winter</a:t>
            </a:r>
            <a:r>
              <a:rPr lang="en-GB" altLang="zh-TW" i="1" smtClean="0"/>
              <a:t>).</a:t>
            </a:r>
            <a:endParaRPr lang="zh-TW" altLang="zh-TW" smtClean="0"/>
          </a:p>
          <a:p>
            <a:r>
              <a:rPr lang="en-GB" altLang="zh-TW" smtClean="0"/>
              <a:t> </a:t>
            </a:r>
            <a:endParaRPr lang="zh-TW" altLang="zh-TW" smtClean="0"/>
          </a:p>
          <a:p>
            <a:endParaRPr lang="zh-TW" altLang="zh-TW" smtClean="0"/>
          </a:p>
          <a:p>
            <a:endParaRPr lang="zh-TW" alt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標題 1"/>
          <p:cNvSpPr>
            <a:spLocks noGrp="1"/>
          </p:cNvSpPr>
          <p:nvPr>
            <p:ph type="title"/>
          </p:nvPr>
        </p:nvSpPr>
        <p:spPr/>
        <p:txBody>
          <a:bodyPr/>
          <a:lstStyle/>
          <a:p>
            <a:r>
              <a:rPr lang="en-US" altLang="zh-TW" smtClean="0"/>
              <a:t/>
            </a:r>
            <a:br>
              <a:rPr lang="en-US" altLang="zh-TW" smtClean="0"/>
            </a:br>
            <a:r>
              <a:rPr lang="en-US" altLang="zh-TW" smtClean="0"/>
              <a:t>Questions and Comments</a:t>
            </a:r>
            <a:r>
              <a:rPr lang="zh-TW" altLang="en-US" smtClean="0"/>
              <a:t/>
            </a:r>
            <a:br>
              <a:rPr lang="zh-TW" altLang="en-US" smtClean="0"/>
            </a:br>
            <a:endParaRPr lang="zh-TW" altLang="en-US" smtClean="0"/>
          </a:p>
        </p:txBody>
      </p:sp>
      <p:sp>
        <p:nvSpPr>
          <p:cNvPr id="37891" name="內容版面配置區 2"/>
          <p:cNvSpPr>
            <a:spLocks noGrp="1"/>
          </p:cNvSpPr>
          <p:nvPr>
            <p:ph idx="1"/>
          </p:nvPr>
        </p:nvSpPr>
        <p:spPr>
          <a:xfrm>
            <a:off x="609600" y="1341438"/>
            <a:ext cx="11055351" cy="5040312"/>
          </a:xfrm>
        </p:spPr>
        <p:txBody>
          <a:bodyPr/>
          <a:lstStyle/>
          <a:p>
            <a:endParaRPr lang="en-US" altLang="zh-TW" dirty="0" smtClean="0"/>
          </a:p>
          <a:p>
            <a:r>
              <a:rPr lang="en-US" altLang="zh-TW" dirty="0" smtClean="0">
                <a:hlinkClick r:id="rId2"/>
              </a:rPr>
              <a:t>Chou’s email: iaezcpc@gmail.com</a:t>
            </a:r>
          </a:p>
          <a:p>
            <a:r>
              <a:rPr lang="en-US" altLang="zh-TW" dirty="0" smtClean="0">
                <a:hlinkClick r:id="rId2"/>
              </a:rPr>
              <a:t>Website: http://www3.nccu.edu.tw/~iaezcpc/renew_j_index.html</a:t>
            </a:r>
            <a:endParaRPr lang="en-US" altLang="zh-TW" dirty="0" smtClean="0"/>
          </a:p>
          <a:p>
            <a:endParaRPr lang="en-US" altLang="zh-TW" dirty="0" smtClean="0"/>
          </a:p>
          <a:p>
            <a:r>
              <a:rPr lang="en-US" altLang="zh-TW" dirty="0" smtClean="0"/>
              <a:t>Books: </a:t>
            </a:r>
          </a:p>
          <a:p>
            <a:r>
              <a:rPr lang="en-US" altLang="zh-TW" b="1" i="1" dirty="0" smtClean="0"/>
              <a:t>Taiwan Education at the Crossroad (2012). </a:t>
            </a:r>
          </a:p>
          <a:p>
            <a:r>
              <a:rPr lang="en-US" altLang="zh-TW" b="1" i="1" dirty="0" smtClean="0"/>
              <a:t>The SSCI Syndrome in Higher Education (2014)</a:t>
            </a:r>
          </a:p>
          <a:p>
            <a:r>
              <a:rPr lang="en-US" altLang="zh-TW" b="1" i="1" dirty="0" smtClean="0"/>
              <a:t>Chinese Education Models in a Global Age (2016)</a:t>
            </a:r>
          </a:p>
          <a:p>
            <a:endParaRPr lang="en-US" altLang="zh-TW" dirty="0" smtClean="0"/>
          </a:p>
          <a:p>
            <a:endParaRPr lang="en-US" altLang="zh-TW" dirty="0" smtClean="0"/>
          </a:p>
          <a:p>
            <a:endParaRPr lang="zh-TW" altLang="en-US" dirty="0" smtClean="0"/>
          </a:p>
        </p:txBody>
      </p:sp>
      <p:sp>
        <p:nvSpPr>
          <p:cNvPr id="4" name="投影片編號版面配置區 3"/>
          <p:cNvSpPr>
            <a:spLocks noGrp="1"/>
          </p:cNvSpPr>
          <p:nvPr>
            <p:ph type="sldNum" sz="quarter" idx="12"/>
          </p:nvPr>
        </p:nvSpPr>
        <p:spPr/>
        <p:txBody>
          <a:bodyPr/>
          <a:lstStyle/>
          <a:p>
            <a:pPr>
              <a:defRPr/>
            </a:pPr>
            <a:fld id="{6F8C6E6C-99B4-4EAD-B033-FDB1525C8527}" type="slidenum">
              <a:rPr lang="zh-TW" altLang="en-US" smtClean="0"/>
              <a:pPr>
                <a:defRPr/>
              </a:pPr>
              <a:t>16</a:t>
            </a:fld>
            <a:endParaRPr lang="zh-TW"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標題 1"/>
          <p:cNvSpPr>
            <a:spLocks noGrp="1"/>
          </p:cNvSpPr>
          <p:nvPr>
            <p:ph type="title"/>
          </p:nvPr>
        </p:nvSpPr>
        <p:spPr>
          <a:xfrm>
            <a:off x="667719" y="287633"/>
            <a:ext cx="10515600" cy="1325563"/>
          </a:xfrm>
        </p:spPr>
        <p:txBody>
          <a:bodyPr/>
          <a:lstStyle/>
          <a:p>
            <a:r>
              <a:rPr lang="ja-JP" altLang="en-US" sz="4800" dirty="0" smtClean="0"/>
              <a:t>ありがとう</a:t>
            </a:r>
            <a:endParaRPr lang="zh-TW" altLang="en-US" sz="4800" i="1" dirty="0" smtClean="0"/>
          </a:p>
        </p:txBody>
      </p:sp>
      <p:sp>
        <p:nvSpPr>
          <p:cNvPr id="4" name="投影片編號版面配置區 3"/>
          <p:cNvSpPr>
            <a:spLocks noGrp="1"/>
          </p:cNvSpPr>
          <p:nvPr>
            <p:ph type="sldNum" sz="quarter" idx="12"/>
          </p:nvPr>
        </p:nvSpPr>
        <p:spPr/>
        <p:txBody>
          <a:bodyPr/>
          <a:lstStyle/>
          <a:p>
            <a:pPr>
              <a:defRPr/>
            </a:pPr>
            <a:fld id="{6E4319E4-19D7-4798-AD03-9169DE5E234F}" type="slidenum">
              <a:rPr lang="zh-TW" altLang="en-US" smtClean="0"/>
              <a:pPr>
                <a:defRPr/>
              </a:pPr>
              <a:t>17</a:t>
            </a:fld>
            <a:endParaRPr lang="zh-TW" altLang="en-US"/>
          </a:p>
        </p:txBody>
      </p:sp>
      <p:pic>
        <p:nvPicPr>
          <p:cNvPr id="38916" name="Picture 14" descr="prof"/>
          <p:cNvPicPr>
            <a:picLocks noGrp="1" noChangeAspect="1" noChangeArrowheads="1"/>
          </p:cNvPicPr>
          <p:nvPr>
            <p:ph idx="1"/>
          </p:nvPr>
        </p:nvPicPr>
        <p:blipFill>
          <a:blip r:embed="rId2" cstate="print"/>
          <a:srcRect/>
          <a:stretch>
            <a:fillRect/>
          </a:stretch>
        </p:blipFill>
        <p:spPr>
          <a:xfrm>
            <a:off x="6757260" y="3654681"/>
            <a:ext cx="4138047" cy="2699624"/>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Abstract </a:t>
            </a:r>
            <a:endParaRPr lang="zh-TW" altLang="en-US" dirty="0"/>
          </a:p>
        </p:txBody>
      </p:sp>
      <p:sp>
        <p:nvSpPr>
          <p:cNvPr id="3" name="內容版面配置區 2"/>
          <p:cNvSpPr>
            <a:spLocks noGrp="1"/>
          </p:cNvSpPr>
          <p:nvPr>
            <p:ph idx="1"/>
          </p:nvPr>
        </p:nvSpPr>
        <p:spPr/>
        <p:txBody>
          <a:bodyPr/>
          <a:lstStyle/>
          <a:p>
            <a:r>
              <a:rPr lang="en-US" altLang="zh-TW" dirty="0" smtClean="0"/>
              <a:t>In order to promote international-competitiveness and visibility, many Asian higher education institutes (HEIs) have strived for “world-class” universities.  </a:t>
            </a:r>
          </a:p>
          <a:p>
            <a:endParaRPr lang="en-US" altLang="zh-TW" dirty="0" smtClean="0"/>
          </a:p>
          <a:p>
            <a:r>
              <a:rPr lang="en-US" altLang="zh-TW" dirty="0" smtClean="0"/>
              <a:t>Leading universities in East Asia have often favored faculty journal publication in the Science Citation Index (SCI), the Social Science Citation Index (SSCI) or other international publication indexes as major performance criteria for faculty. </a:t>
            </a:r>
            <a:endParaRPr lang="zh-TW" altLang="zh-TW" dirty="0" smtClean="0"/>
          </a:p>
          <a:p>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Abstract</a:t>
            </a:r>
            <a:endParaRPr lang="zh-TW" altLang="en-US" dirty="0"/>
          </a:p>
        </p:txBody>
      </p:sp>
      <p:sp>
        <p:nvSpPr>
          <p:cNvPr id="3" name="內容版面配置區 2"/>
          <p:cNvSpPr>
            <a:spLocks noGrp="1"/>
          </p:cNvSpPr>
          <p:nvPr>
            <p:ph idx="1"/>
          </p:nvPr>
        </p:nvSpPr>
        <p:spPr/>
        <p:txBody>
          <a:bodyPr/>
          <a:lstStyle/>
          <a:p>
            <a:endParaRPr lang="en-US" altLang="zh-TW" dirty="0" smtClean="0"/>
          </a:p>
          <a:p>
            <a:r>
              <a:rPr lang="en-US" altLang="zh-TW" dirty="0" smtClean="0"/>
              <a:t>This study examines how faculty research performance has evolved and progressed in the last three decades in a public university in Taiwan. The study concludes that the forces of globalization and ranking have affected scholars differently depending on their field of study. </a:t>
            </a:r>
          </a:p>
          <a:p>
            <a:endParaRPr lang="en-US" altLang="zh-TW" dirty="0" smtClean="0"/>
          </a:p>
          <a:p>
            <a:r>
              <a:rPr lang="en-US" altLang="zh-TW" dirty="0" smtClean="0"/>
              <a:t>The phenomenon </a:t>
            </a:r>
            <a:r>
              <a:rPr lang="en-US" altLang="zh-TW" dirty="0" err="1" smtClean="0"/>
              <a:t>of</a:t>
            </a:r>
            <a:r>
              <a:rPr lang="en-US" altLang="zh-TW" i="1" dirty="0" err="1" smtClean="0"/>
              <a:t>“publish</a:t>
            </a:r>
            <a:r>
              <a:rPr lang="en-US" altLang="zh-TW" i="1" dirty="0" smtClean="0"/>
              <a:t> or perish</a:t>
            </a:r>
            <a:r>
              <a:rPr lang="en-US" altLang="zh-TW" dirty="0" smtClean="0"/>
              <a:t>” has been rising in Taiwan higher education. </a:t>
            </a:r>
          </a:p>
          <a:p>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GB" altLang="zh-TW" smtClean="0"/>
              <a:t>What is ‘World Class’?</a:t>
            </a:r>
          </a:p>
        </p:txBody>
      </p:sp>
      <p:sp>
        <p:nvSpPr>
          <p:cNvPr id="3" name="Content Placeholder 2"/>
          <p:cNvSpPr>
            <a:spLocks noGrp="1"/>
          </p:cNvSpPr>
          <p:nvPr>
            <p:ph idx="1"/>
          </p:nvPr>
        </p:nvSpPr>
        <p:spPr/>
        <p:txBody>
          <a:bodyPr anchor="ctr"/>
          <a:lstStyle/>
          <a:p>
            <a:r>
              <a:rPr lang="en-GB" altLang="zh-TW" smtClean="0"/>
              <a:t>Publication of research in certain selected journals</a:t>
            </a:r>
          </a:p>
          <a:p>
            <a:r>
              <a:rPr lang="en-GB" altLang="zh-TW" smtClean="0"/>
              <a:t>Predominantly English-medium</a:t>
            </a:r>
          </a:p>
          <a:p>
            <a:r>
              <a:rPr lang="en-GB" altLang="zh-TW" smtClean="0"/>
              <a:t>Acceptance requires research appealing to a small number of editors</a:t>
            </a:r>
          </a:p>
          <a:p>
            <a:r>
              <a:rPr lang="en-GB" altLang="zh-TW" smtClean="0"/>
              <a:t>Homogenization and lack of plurality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zh-TW" smtClean="0"/>
              <a:t>Why ‘World Class’?</a:t>
            </a:r>
          </a:p>
        </p:txBody>
      </p:sp>
      <p:sp>
        <p:nvSpPr>
          <p:cNvPr id="3" name="Content Placeholder 2"/>
          <p:cNvSpPr>
            <a:spLocks noGrp="1"/>
          </p:cNvSpPr>
          <p:nvPr>
            <p:ph idx="1"/>
          </p:nvPr>
        </p:nvSpPr>
        <p:spPr/>
        <p:txBody>
          <a:bodyPr anchor="ctr"/>
          <a:lstStyle/>
          <a:p>
            <a:r>
              <a:rPr lang="en-GB" altLang="zh-TW" smtClean="0"/>
              <a:t>Globalization</a:t>
            </a:r>
          </a:p>
          <a:p>
            <a:r>
              <a:rPr lang="en-GB" altLang="zh-TW" smtClean="0"/>
              <a:t>Internationalisation</a:t>
            </a:r>
          </a:p>
          <a:p>
            <a:r>
              <a:rPr lang="en-GB" altLang="zh-TW" smtClean="0"/>
              <a:t> Government preference for Neo-liberal, market-based solutions</a:t>
            </a:r>
          </a:p>
          <a:p>
            <a:r>
              <a:rPr lang="en-GB" altLang="zh-TW" smtClean="0"/>
              <a:t>Rankings as both goal and measure (World-Class Research University Project, 2003; ‘5-year, NT$50bn’ plan).</a:t>
            </a:r>
          </a:p>
          <a:p>
            <a:r>
              <a:rPr lang="en-GB" altLang="zh-TW" smtClean="0"/>
              <a:t>Research output is the key</a:t>
            </a:r>
          </a:p>
          <a:p>
            <a:endParaRPr lang="en-GB" altLang="zh-TW"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altLang="zh-TW" smtClean="0"/>
              <a:t>Specific measures</a:t>
            </a:r>
          </a:p>
        </p:txBody>
      </p:sp>
      <p:sp>
        <p:nvSpPr>
          <p:cNvPr id="3" name="Content Placeholder 2"/>
          <p:cNvSpPr>
            <a:spLocks noGrp="1"/>
          </p:cNvSpPr>
          <p:nvPr>
            <p:ph idx="1"/>
          </p:nvPr>
        </p:nvSpPr>
        <p:spPr/>
        <p:txBody>
          <a:bodyPr rtlCol="0" anchor="ctr">
            <a:normAutofit lnSpcReduction="10000"/>
          </a:bodyPr>
          <a:lstStyle/>
          <a:p>
            <a:pPr fontAlgn="auto">
              <a:spcAft>
                <a:spcPts val="0"/>
              </a:spcAft>
              <a:buFont typeface="Arial" panose="020B0604020202020204" pitchFamily="34" charset="0"/>
              <a:buChar char="•"/>
              <a:defRPr/>
            </a:pPr>
            <a:r>
              <a:rPr lang="en-GB" dirty="0" smtClean="0"/>
              <a:t>University Quality Assurance, used as benchmark for budget allocation</a:t>
            </a:r>
          </a:p>
          <a:p>
            <a:pPr fontAlgn="auto">
              <a:spcAft>
                <a:spcPts val="0"/>
              </a:spcAft>
              <a:buFont typeface="Arial" panose="020B0604020202020204" pitchFamily="34" charset="0"/>
              <a:buChar char="•"/>
              <a:defRPr/>
            </a:pPr>
            <a:r>
              <a:rPr lang="en-GB" dirty="0" smtClean="0"/>
              <a:t>Monitor </a:t>
            </a:r>
            <a:r>
              <a:rPr lang="en-GB" dirty="0"/>
              <a:t>the publication records of individual faculty members in international and domestic </a:t>
            </a:r>
            <a:r>
              <a:rPr lang="en-GB" dirty="0" smtClean="0"/>
              <a:t>journals</a:t>
            </a:r>
          </a:p>
          <a:p>
            <a:pPr lvl="1" fontAlgn="auto">
              <a:spcAft>
                <a:spcPts val="0"/>
              </a:spcAft>
              <a:buFont typeface="Arial" panose="020B0604020202020204" pitchFamily="34" charset="0"/>
              <a:buChar char="•"/>
              <a:defRPr/>
            </a:pPr>
            <a:r>
              <a:rPr lang="en-GB" dirty="0" smtClean="0"/>
              <a:t>New hiring practices</a:t>
            </a:r>
          </a:p>
          <a:p>
            <a:pPr lvl="1" fontAlgn="auto">
              <a:spcAft>
                <a:spcPts val="0"/>
              </a:spcAft>
              <a:buFont typeface="Arial" panose="020B0604020202020204" pitchFamily="34" charset="0"/>
              <a:buChar char="•"/>
              <a:defRPr/>
            </a:pPr>
            <a:r>
              <a:rPr lang="en-GB" dirty="0" smtClean="0"/>
              <a:t>Performance and evaluation systems</a:t>
            </a:r>
          </a:p>
          <a:p>
            <a:pPr fontAlgn="auto">
              <a:spcAft>
                <a:spcPts val="0"/>
              </a:spcAft>
              <a:buFont typeface="Arial" panose="020B0604020202020204" pitchFamily="34" charset="0"/>
              <a:buChar char="•"/>
              <a:defRPr/>
            </a:pPr>
            <a:r>
              <a:rPr lang="en-GB" dirty="0" smtClean="0"/>
              <a:t>Thomson Reuters’ Science Citation Index (SCI), Social Science Citation Index (SSCI); and the Taiwan Social Science Citation Index (TSSCI) are the data sources for publication records.</a:t>
            </a:r>
          </a:p>
          <a:p>
            <a:pPr fontAlgn="auto">
              <a:spcAft>
                <a:spcPts val="0"/>
              </a:spcAft>
              <a:buFont typeface="Arial" panose="020B0604020202020204" pitchFamily="34" charset="0"/>
              <a:buChar char="•"/>
              <a:defRPr/>
            </a:pPr>
            <a:r>
              <a:rPr lang="en-GB" dirty="0" smtClean="0"/>
              <a:t>Chosen to be as standardized and objective as possible to avoid accusations of bias.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altLang="zh-TW" smtClean="0"/>
              <a:t>Short-term outcomes</a:t>
            </a:r>
          </a:p>
        </p:txBody>
      </p:sp>
      <p:sp>
        <p:nvSpPr>
          <p:cNvPr id="6147" name="Content Placeholder 2"/>
          <p:cNvSpPr>
            <a:spLocks noGrp="1"/>
          </p:cNvSpPr>
          <p:nvPr>
            <p:ph idx="1"/>
          </p:nvPr>
        </p:nvSpPr>
        <p:spPr>
          <a:xfrm>
            <a:off x="838200" y="1825625"/>
            <a:ext cx="4814888" cy="4351338"/>
          </a:xfrm>
        </p:spPr>
        <p:txBody>
          <a:bodyPr/>
          <a:lstStyle/>
          <a:p>
            <a:r>
              <a:rPr lang="en-GB" altLang="zh-TW" smtClean="0"/>
              <a:t>Selected universities gained in international reputation.</a:t>
            </a:r>
          </a:p>
          <a:p>
            <a:r>
              <a:rPr lang="en-GB" altLang="zh-TW" smtClean="0"/>
              <a:t>Research publications rose by over 56% between 2008 and 2013 (World of Science, 2014).</a:t>
            </a:r>
          </a:p>
          <a:p>
            <a:r>
              <a:rPr lang="en-GB" altLang="zh-TW" smtClean="0"/>
              <a:t>Academic impact rankings showed no improvement (US still dominated.)</a:t>
            </a:r>
          </a:p>
          <a:p>
            <a:endParaRPr lang="en-GB" altLang="zh-TW" smtClean="0"/>
          </a:p>
        </p:txBody>
      </p:sp>
      <p:pic>
        <p:nvPicPr>
          <p:cNvPr id="6148" name="Picture 3"/>
          <p:cNvPicPr>
            <a:picLocks noChangeAspect="1"/>
          </p:cNvPicPr>
          <p:nvPr/>
        </p:nvPicPr>
        <p:blipFill>
          <a:blip r:embed="rId2" cstate="print"/>
          <a:srcRect/>
          <a:stretch>
            <a:fillRect/>
          </a:stretch>
        </p:blipFill>
        <p:spPr bwMode="auto">
          <a:xfrm>
            <a:off x="6640513" y="842963"/>
            <a:ext cx="4230687" cy="5194300"/>
          </a:xfrm>
          <a:prstGeom prst="rect">
            <a:avLst/>
          </a:prstGeom>
          <a:noFill/>
          <a:ln w="9525">
            <a:noFill/>
            <a:miter lim="800000"/>
            <a:headEnd/>
            <a:tailEnd/>
          </a:ln>
        </p:spPr>
      </p:pic>
      <p:pic>
        <p:nvPicPr>
          <p:cNvPr id="6149" name="Picture 4"/>
          <p:cNvPicPr>
            <a:picLocks noChangeAspect="1"/>
          </p:cNvPicPr>
          <p:nvPr/>
        </p:nvPicPr>
        <p:blipFill>
          <a:blip r:embed="rId3" cstate="print"/>
          <a:srcRect/>
          <a:stretch>
            <a:fillRect/>
          </a:stretch>
        </p:blipFill>
        <p:spPr bwMode="auto">
          <a:xfrm>
            <a:off x="9124950" y="6176963"/>
            <a:ext cx="1866900" cy="450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標題 1"/>
          <p:cNvSpPr>
            <a:spLocks noGrp="1"/>
          </p:cNvSpPr>
          <p:nvPr>
            <p:ph type="title"/>
          </p:nvPr>
        </p:nvSpPr>
        <p:spPr/>
        <p:txBody>
          <a:bodyPr/>
          <a:lstStyle/>
          <a:p>
            <a:r>
              <a:rPr lang="en-GB" altLang="zh-TW" smtClean="0"/>
              <a:t>The paper aims to… </a:t>
            </a:r>
            <a:endParaRPr lang="zh-TW" altLang="en-US" smtClean="0"/>
          </a:p>
        </p:txBody>
      </p:sp>
      <p:sp>
        <p:nvSpPr>
          <p:cNvPr id="7171" name="內容版面配置區 2"/>
          <p:cNvSpPr>
            <a:spLocks noGrp="1"/>
          </p:cNvSpPr>
          <p:nvPr>
            <p:ph idx="1"/>
          </p:nvPr>
        </p:nvSpPr>
        <p:spPr/>
        <p:txBody>
          <a:bodyPr/>
          <a:lstStyle/>
          <a:p>
            <a:r>
              <a:rPr lang="en-GB" altLang="zh-TW" smtClean="0"/>
              <a:t>examine how higher education policies have re-oriented faculty research performance in two departments of a national university in Taiwan. </a:t>
            </a:r>
          </a:p>
          <a:p>
            <a:endParaRPr lang="en-GB" altLang="zh-TW" smtClean="0"/>
          </a:p>
          <a:p>
            <a:r>
              <a:rPr lang="en-GB" altLang="zh-TW" smtClean="0"/>
              <a:t>Each faculty journal publication was calculated from 1993, 2003 to 2013. </a:t>
            </a:r>
          </a:p>
          <a:p>
            <a:endParaRPr lang="en-GB" altLang="zh-TW" smtClean="0"/>
          </a:p>
          <a:p>
            <a:r>
              <a:rPr lang="en-GB" altLang="zh-TW" smtClean="0"/>
              <a:t>In-depth interviews were conducted among senior faculty. </a:t>
            </a:r>
            <a:endParaRPr lang="zh-TW" alt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zh-TW" smtClean="0"/>
              <a:t>Variations between disciplines</a:t>
            </a:r>
          </a:p>
        </p:txBody>
      </p:sp>
      <p:sp>
        <p:nvSpPr>
          <p:cNvPr id="3" name="Content Placeholder 2"/>
          <p:cNvSpPr>
            <a:spLocks noGrp="1"/>
          </p:cNvSpPr>
          <p:nvPr>
            <p:ph idx="1"/>
          </p:nvPr>
        </p:nvSpPr>
        <p:spPr/>
        <p:txBody>
          <a:bodyPr anchor="ctr"/>
          <a:lstStyle/>
          <a:p>
            <a:r>
              <a:rPr lang="en-GB" altLang="zh-TW" smtClean="0"/>
              <a:t>Education:</a:t>
            </a:r>
          </a:p>
          <a:p>
            <a:pPr lvl="1"/>
            <a:r>
              <a:rPr lang="en-GB" altLang="zh-TW" smtClean="0"/>
              <a:t>Faculty increasingly have quantitative backgrounds.</a:t>
            </a:r>
          </a:p>
          <a:p>
            <a:pPr lvl="1"/>
            <a:r>
              <a:rPr lang="en-GB" altLang="zh-TW" smtClean="0"/>
              <a:t>Papers on educational psychology, science education and educational technology boost research output.</a:t>
            </a:r>
          </a:p>
          <a:p>
            <a:r>
              <a:rPr lang="en-GB" altLang="zh-TW" smtClean="0"/>
              <a:t>Ethnography:</a:t>
            </a:r>
          </a:p>
          <a:p>
            <a:pPr lvl="1"/>
            <a:r>
              <a:rPr lang="en-GB" altLang="zh-TW" smtClean="0"/>
              <a:t>Interdisciplinary – difficulty in placing articles.</a:t>
            </a:r>
          </a:p>
          <a:p>
            <a:pPr lvl="1"/>
            <a:r>
              <a:rPr lang="en-GB" altLang="zh-TW" smtClean="0"/>
              <a:t>Requirement for long periods of field work.</a:t>
            </a:r>
          </a:p>
          <a:p>
            <a:r>
              <a:rPr lang="en-GB" altLang="zh-TW" smtClean="0"/>
              <a:t>Nature of disciplines affects publication rates.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TotalTime>
  <Words>789</Words>
  <Application>Microsoft Office PowerPoint</Application>
  <PresentationFormat>自訂</PresentationFormat>
  <Paragraphs>103</Paragraphs>
  <Slides>17</Slides>
  <Notes>0</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Office Theme</vt:lpstr>
      <vt:lpstr>  The rise of “world class” universities and changing scholarship in Taiwan  Chuing Prudence Chou, National Chengchi University, Taiwan </vt:lpstr>
      <vt:lpstr>Abstract </vt:lpstr>
      <vt:lpstr>Abstract</vt:lpstr>
      <vt:lpstr>What is ‘World Class’?</vt:lpstr>
      <vt:lpstr>Why ‘World Class’?</vt:lpstr>
      <vt:lpstr>Specific measures</vt:lpstr>
      <vt:lpstr>Short-term outcomes</vt:lpstr>
      <vt:lpstr>The paper aims to… </vt:lpstr>
      <vt:lpstr>Variations between disciplines</vt:lpstr>
      <vt:lpstr>Trends by Department</vt:lpstr>
      <vt:lpstr>Promotion system</vt:lpstr>
      <vt:lpstr>Trends in publication</vt:lpstr>
      <vt:lpstr>Outcomes</vt:lpstr>
      <vt:lpstr>Conclusion</vt:lpstr>
      <vt:lpstr>   This paper contains preliminary findings as part of   the “Measuring Up: The Intended and Unintended Consequencesof Global Competition and  Metrics on Local Scholarship” project. </vt:lpstr>
      <vt:lpstr> Questions and Comments </vt:lpstr>
      <vt:lpstr>ありがとう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Brido</dc:creator>
  <cp:lastModifiedBy>user</cp:lastModifiedBy>
  <cp:revision>29</cp:revision>
  <dcterms:created xsi:type="dcterms:W3CDTF">2016-03-02T01:18:29Z</dcterms:created>
  <dcterms:modified xsi:type="dcterms:W3CDTF">2016-12-06T03:46:21Z</dcterms:modified>
</cp:coreProperties>
</file>